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8F9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5F90D-0974-4F81-99BF-48D9D66C3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CC4535-C9D9-4F81-A679-377E56D29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4AB542-08AC-4552-840A-D2575B01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577-958A-44A4-AAE9-2AB862F6E779}" type="datetimeFigureOut">
              <a:rPr lang="nl-NL" smtClean="0"/>
              <a:t>14-6-2020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9B2A59-A617-4712-8187-190F38D4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89CA9A-F1C1-4D17-8132-2CF8547C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BA1F-A4E2-4BDD-B2A1-970640F52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38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D782B-66AC-41B2-B5B7-63064BDB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A80B88-7F11-4EE7-83DB-178EBEBE7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48B1D8-7CF6-4377-833F-225CDD58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577-958A-44A4-AAE9-2AB862F6E779}" type="datetimeFigureOut">
              <a:rPr lang="nl-NL" smtClean="0"/>
              <a:t>14-6-2020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BE1387-D3FE-460C-9518-2380B3B6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0A730C-8F71-43BF-A9A4-F618052A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BA1F-A4E2-4BDD-B2A1-970640F52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8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4776E7-EEDC-4982-A10B-14DA1B698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54B6625-0DBF-4556-AC8A-D7EE5EB20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809F4B-E7C8-4DD3-A6B1-A396B6C7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577-958A-44A4-AAE9-2AB862F6E779}" type="datetimeFigureOut">
              <a:rPr lang="nl-NL" smtClean="0"/>
              <a:t>14-6-2020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9CF7CD-C18B-4F80-BE17-550F3CD7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283C7D-7664-4755-ABA7-F0E47F69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BA1F-A4E2-4BDD-B2A1-970640F52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5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FAC74-168B-4694-AE7D-AF65E40B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5C18A8-6EA3-4572-867E-0DEFF5028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0A71CE-D163-49C7-B23C-E6228F09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577-958A-44A4-AAE9-2AB862F6E779}" type="datetimeFigureOut">
              <a:rPr lang="nl-NL" smtClean="0"/>
              <a:t>14-6-2020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5F75E6-1959-434A-9872-69BFE4DA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B3A4F8-E694-432D-9D90-63EA1862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BA1F-A4E2-4BDD-B2A1-970640F52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46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FA0-C364-4959-A79F-B8095A84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CC0D55-4B59-482D-8CA1-81A49A33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747383-B094-49CC-B556-7C1FC060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577-958A-44A4-AAE9-2AB862F6E779}" type="datetimeFigureOut">
              <a:rPr lang="nl-NL" smtClean="0"/>
              <a:t>14-6-2020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FD1F6D-8544-4EE2-80FE-40B2D8E2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03544A-3A64-4FBE-9E99-F5A4DFAE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BA1F-A4E2-4BDD-B2A1-970640F52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72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E9E3F-00DA-418F-943B-6060C272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89FDD-CC5D-4B6E-B1D4-43EFBF6AB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FBD72C-96B5-40EB-B0C8-91B8C81EF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978732-2494-4977-8F47-0199371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577-958A-44A4-AAE9-2AB862F6E779}" type="datetimeFigureOut">
              <a:rPr lang="nl-NL" smtClean="0"/>
              <a:t>14-6-2020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18BFCB-2619-4EBC-A43D-64F9DC9B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6E3AFD-FE7A-48D4-A025-30D51453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BA1F-A4E2-4BDD-B2A1-970640F52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73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679B0-A2F7-4033-AC5A-56C0E0E1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F040ED-C245-4892-A6C6-63D9E6659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DA7700-8C97-4A73-A397-5A5FB39E2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F22AD51-2BE2-4DA6-BA81-2544ACEC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CCA6F38-3D2C-4A5E-B53D-A83AAB9B0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742C712-B359-493E-BE96-D09DAF87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577-958A-44A4-AAE9-2AB862F6E779}" type="datetimeFigureOut">
              <a:rPr lang="nl-NL" smtClean="0"/>
              <a:t>14-6-2020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00447E7-A218-4C21-91FA-0210A85B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88F14FB-5510-4D4E-B9F0-5066F499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BA1F-A4E2-4BDD-B2A1-970640F52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02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E9D75-F918-4424-B95F-B89B8668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1DAC6D-61D6-4208-90B2-F601D9D0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577-958A-44A4-AAE9-2AB862F6E779}" type="datetimeFigureOut">
              <a:rPr lang="nl-NL" smtClean="0"/>
              <a:t>14-6-2020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6B31C1-08FA-474C-B8B9-BDF987F3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596B09-C6B4-45B5-A5A1-98058DE4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BA1F-A4E2-4BDD-B2A1-970640F52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00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DC63B9E-B981-4E2B-8FBE-61BD8A57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577-958A-44A4-AAE9-2AB862F6E779}" type="datetimeFigureOut">
              <a:rPr lang="nl-NL" smtClean="0"/>
              <a:t>14-6-2020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109DF2A-5A3D-4621-981D-FF4AFED9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2EEEC2-6076-4046-AE81-7BA9DBF5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BA1F-A4E2-4BDD-B2A1-970640F52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59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9FCFE-19C2-45F6-BEC0-6DDED6C0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41B916-DD8D-4CC9-A9D7-3CEA142E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80EB1F-FC71-46FB-906B-48B75DDF4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CB3514-4735-4CA6-BA02-F844752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577-958A-44A4-AAE9-2AB862F6E779}" type="datetimeFigureOut">
              <a:rPr lang="nl-NL" smtClean="0"/>
              <a:t>14-6-2020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F87ADE-B0C3-46BB-9C58-CA13CFC4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6D7742-60E6-4950-9B7F-63D1C759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BA1F-A4E2-4BDD-B2A1-970640F52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21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6E576-A991-43FF-A27E-9C47A0B2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0E3D39-2614-4CC5-B595-74D3DAB81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766892-81BB-4F62-AB34-7E41B8A50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6D1E09-9467-4F01-B4BF-BD3743FC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577-958A-44A4-AAE9-2AB862F6E779}" type="datetimeFigureOut">
              <a:rPr lang="nl-NL" smtClean="0"/>
              <a:t>14-6-2020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15620A-4D64-46CE-B4EF-325383FE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DE36488-2E2E-474F-9938-071F5D06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BA1F-A4E2-4BDD-B2A1-970640F52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43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FFFE4F5-227B-4D73-9F9C-A22C95DD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DAF8A9-6240-4E4C-B6D4-9EB297F94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A342B0-A5F1-4FF0-8874-06DFE0BA2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97577-958A-44A4-AAE9-2AB862F6E779}" type="datetimeFigureOut">
              <a:rPr lang="nl-NL" smtClean="0"/>
              <a:t>14-6-2020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FCF3A3-448C-43B9-9C2E-4C91A066A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A6BE69-1039-4D59-9404-9CF976E37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CBA1F-A4E2-4BDD-B2A1-970640F52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6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Righteou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D1756AA-B550-4996-A7FD-AFB7AC6D5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-33292"/>
            <a:ext cx="12285550" cy="69245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400E8B-ACE7-44B9-979F-ABCF40057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0912"/>
            <a:ext cx="9144000" cy="102603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Brand Manual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34A41E-D165-4170-B0F3-964D38BB4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2872" y="4079875"/>
            <a:ext cx="2208514" cy="616412"/>
          </a:xfrm>
        </p:spPr>
        <p:txBody>
          <a:bodyPr>
            <a:normAutofit/>
          </a:bodyPr>
          <a:lstStyle/>
          <a:p>
            <a:r>
              <a:rPr lang="nl-NL" sz="2800" dirty="0" err="1">
                <a:solidFill>
                  <a:schemeClr val="bg1"/>
                </a:solidFill>
                <a:latin typeface="Righteous" panose="02010506000000020000" pitchFamily="2" charset="0"/>
              </a:rPr>
              <a:t>MusicBox</a:t>
            </a:r>
            <a:endParaRPr lang="nl-NL" sz="2800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81F1C1-DFE1-477A-8943-48FE0B367995}"/>
              </a:ext>
            </a:extLst>
          </p:cNvPr>
          <p:cNvSpPr txBox="1"/>
          <p:nvPr/>
        </p:nvSpPr>
        <p:spPr>
          <a:xfrm>
            <a:off x="0" y="4907756"/>
            <a:ext cx="263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Julian Jacobs, MTD3A4</a:t>
            </a:r>
          </a:p>
        </p:txBody>
      </p:sp>
    </p:spTree>
    <p:extLst>
      <p:ext uri="{BB962C8B-B14F-4D97-AF65-F5344CB8AC3E}">
        <p14:creationId xmlns:p14="http://schemas.microsoft.com/office/powerpoint/2010/main" val="251699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33F96-134A-42E3-83C0-ADACE139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4E071-B628-4751-A920-0C595EF5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39C05D-6334-4AEF-9EDD-77100C733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-33292"/>
            <a:ext cx="12285550" cy="6924583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FDE0DF41-5FB9-4427-8A88-58A16AE545BA}"/>
              </a:ext>
            </a:extLst>
          </p:cNvPr>
          <p:cNvSpPr txBox="1">
            <a:spLocks/>
          </p:cNvSpPr>
          <p:nvPr/>
        </p:nvSpPr>
        <p:spPr>
          <a:xfrm>
            <a:off x="9882872" y="4079875"/>
            <a:ext cx="2208514" cy="61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err="1">
                <a:solidFill>
                  <a:schemeClr val="bg1"/>
                </a:solidFill>
                <a:latin typeface="Righteous" panose="02010506000000020000" pitchFamily="2" charset="0"/>
              </a:rPr>
              <a:t>MusicBox</a:t>
            </a: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8A2F03-8245-4CF0-ADF8-00F2B9DC1A3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Schrijfstijl en lettertype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24F2E2B-F1E9-469C-A423-905B43F44CD6}"/>
              </a:ext>
            </a:extLst>
          </p:cNvPr>
          <p:cNvSpPr txBox="1">
            <a:spLocks/>
          </p:cNvSpPr>
          <p:nvPr/>
        </p:nvSpPr>
        <p:spPr>
          <a:xfrm>
            <a:off x="838200" y="16740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AA77D-F759-403F-8E7D-28B5D2C7C26E}"/>
              </a:ext>
            </a:extLst>
          </p:cNvPr>
          <p:cNvSpPr txBox="1">
            <a:spLocks/>
          </p:cNvSpPr>
          <p:nvPr/>
        </p:nvSpPr>
        <p:spPr>
          <a:xfrm>
            <a:off x="990600" y="18264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u="sng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D358C73-3682-4220-9FA7-E866F74885C7}"/>
              </a:ext>
            </a:extLst>
          </p:cNvPr>
          <p:cNvSpPr txBox="1">
            <a:spLocks/>
          </p:cNvSpPr>
          <p:nvPr/>
        </p:nvSpPr>
        <p:spPr>
          <a:xfrm>
            <a:off x="1143000" y="19788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Lettertype</a:t>
            </a:r>
          </a:p>
          <a:p>
            <a:pPr marL="0" indent="0">
              <a:buNone/>
            </a:pPr>
            <a:r>
              <a:rPr lang="nl-NL" sz="2200" u="sng" dirty="0">
                <a:solidFill>
                  <a:srgbClr val="918F90"/>
                </a:solidFill>
                <a:latin typeface="Righteous" panose="02010506000000020000" pitchFamily="2" charset="0"/>
              </a:rPr>
              <a:t>Lettertype: </a:t>
            </a:r>
            <a:r>
              <a:rPr lang="nl-NL" sz="2200" dirty="0" err="1">
                <a:solidFill>
                  <a:srgbClr val="918F90"/>
                </a:solidFill>
                <a:latin typeface="Righteous" panose="02010506000000020000" pitchFamily="2" charset="0"/>
              </a:rPr>
              <a:t>Righteous</a:t>
            </a:r>
            <a:b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sz="2200" u="sng" dirty="0">
                <a:solidFill>
                  <a:srgbClr val="918F90"/>
                </a:solidFill>
                <a:latin typeface="Righteous" panose="02010506000000020000" pitchFamily="2" charset="0"/>
              </a:rPr>
              <a:t>Kleurtinten: </a:t>
            </a:r>
            <a: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  <a:t>Wit op logo. Wit en lichtste grijstint van beeldmerkgebruik in tekst</a:t>
            </a:r>
          </a:p>
          <a:p>
            <a:pPr marL="0" indent="0">
              <a:buNone/>
            </a:pPr>
            <a:endParaRPr lang="nl-NL" sz="2200" dirty="0">
              <a:solidFill>
                <a:srgbClr val="918F90"/>
              </a:solidFill>
              <a:latin typeface="Righteous" panose="02010506000000020000" pitchFamily="2" charset="0"/>
            </a:endParaRPr>
          </a:p>
          <a:p>
            <a:pPr marL="0" indent="0">
              <a:buNone/>
            </a:pPr>
            <a:endParaRPr lang="nl-NL" sz="2200" u="sng" dirty="0">
              <a:solidFill>
                <a:srgbClr val="918F90"/>
              </a:solidFill>
              <a:latin typeface="Righteous" panose="02010506000000020000" pitchFamily="2" charset="0"/>
            </a:endParaRPr>
          </a:p>
          <a:p>
            <a:pPr marL="0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r>
              <a:rPr lang="nl-NL" dirty="0">
                <a:latin typeface="Righteous" panose="02010506000000020000" pitchFamily="2" charset="0"/>
                <a:hlinkClick r:id="rId3"/>
              </a:rPr>
              <a:t>https://fonts.google.com/specimen/Righteous</a:t>
            </a:r>
            <a:b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</a:br>
            <a:endParaRPr lang="nl-NL" u="sng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4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33F96-134A-42E3-83C0-ADACE139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4E071-B628-4751-A920-0C595EF5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39C05D-6334-4AEF-9EDD-77100C733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-33292"/>
            <a:ext cx="12285550" cy="6924583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FDE0DF41-5FB9-4427-8A88-58A16AE545BA}"/>
              </a:ext>
            </a:extLst>
          </p:cNvPr>
          <p:cNvSpPr txBox="1">
            <a:spLocks/>
          </p:cNvSpPr>
          <p:nvPr/>
        </p:nvSpPr>
        <p:spPr>
          <a:xfrm>
            <a:off x="9882872" y="4079875"/>
            <a:ext cx="2208514" cy="61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err="1">
                <a:solidFill>
                  <a:schemeClr val="bg1"/>
                </a:solidFill>
                <a:latin typeface="Righteous" panose="02010506000000020000" pitchFamily="2" charset="0"/>
              </a:rPr>
              <a:t>MusicBox</a:t>
            </a: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8A2F03-8245-4CF0-ADF8-00F2B9DC1A3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Visuele communicatie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24F2E2B-F1E9-469C-A423-905B43F44CD6}"/>
              </a:ext>
            </a:extLst>
          </p:cNvPr>
          <p:cNvSpPr txBox="1">
            <a:spLocks/>
          </p:cNvSpPr>
          <p:nvPr/>
        </p:nvSpPr>
        <p:spPr>
          <a:xfrm>
            <a:off x="838200" y="16740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AA77D-F759-403F-8E7D-28B5D2C7C26E}"/>
              </a:ext>
            </a:extLst>
          </p:cNvPr>
          <p:cNvSpPr txBox="1">
            <a:spLocks/>
          </p:cNvSpPr>
          <p:nvPr/>
        </p:nvSpPr>
        <p:spPr>
          <a:xfrm>
            <a:off x="990600" y="18264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</a:br>
            <a:endParaRPr lang="nl-NL" u="sng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3542BE8-C644-47AD-834D-77AEF37ED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7" t="9931" r="23180" b="23495"/>
          <a:stretch/>
        </p:blipFill>
        <p:spPr>
          <a:xfrm>
            <a:off x="7417030" y="147974"/>
            <a:ext cx="4674355" cy="2630151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78DB542B-9FE5-4A0B-AEF1-DAA326B5207B}"/>
              </a:ext>
            </a:extLst>
          </p:cNvPr>
          <p:cNvSpPr txBox="1">
            <a:spLocks/>
          </p:cNvSpPr>
          <p:nvPr/>
        </p:nvSpPr>
        <p:spPr>
          <a:xfrm>
            <a:off x="1143000" y="19788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Plek</a:t>
            </a:r>
          </a:p>
          <a:p>
            <a:pPr>
              <a:buFontTx/>
              <a:buChar char="-"/>
            </a:pPr>
            <a: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  <a:t>Het logo en de naam staan altijd rechts onderin</a:t>
            </a:r>
          </a:p>
          <a:p>
            <a:pPr>
              <a:buFontTx/>
              <a:buChar char="-"/>
            </a:pPr>
            <a: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  <a:t>De overige ruimte rechts en onder het logo is even breed en even lang</a:t>
            </a:r>
          </a:p>
          <a:p>
            <a:pPr>
              <a:buFontTx/>
              <a:buChar char="-"/>
            </a:pPr>
            <a: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  <a:t>De naam staat altijd in het wit erboven (behalve als de achtergrond wit is, dan geen naam)</a:t>
            </a:r>
          </a:p>
          <a:p>
            <a:pPr>
              <a:buFontTx/>
              <a:buChar char="-"/>
            </a:pPr>
            <a: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  <a:t>De ruimte tussen de naam en het logo is de hoogte van de rand in de </a:t>
            </a:r>
            <a:b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</a:br>
            <a: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  <a:t>gebruikte afmetingen in de gekozen schaal</a:t>
            </a:r>
          </a:p>
          <a:p>
            <a:pPr>
              <a:buFontTx/>
              <a:buChar char="-"/>
            </a:pPr>
            <a: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  <a:t>Het logo staat altijd aan de voor en achterkant</a:t>
            </a:r>
          </a:p>
          <a:p>
            <a:pPr>
              <a:buFontTx/>
              <a:buChar char="-"/>
            </a:pPr>
            <a: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  <a:t>Logo aan de voorkant het liefste links maar zijn uitzonderingen </a:t>
            </a:r>
            <a:b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</a:br>
            <a: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  <a:t>( zie verpakking koptelefoon)</a:t>
            </a:r>
          </a:p>
          <a:p>
            <a:pPr>
              <a:buFontTx/>
              <a:buChar char="-"/>
            </a:pPr>
            <a: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  <a:t>Donkerste grijstint van beeldmerkgebruik als standaard logo kleur, andere </a:t>
            </a:r>
            <a:b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</a:br>
            <a:r>
              <a:rPr lang="nl-NL" sz="1800" dirty="0">
                <a:solidFill>
                  <a:schemeClr val="bg1"/>
                </a:solidFill>
                <a:latin typeface="Righteous" panose="02010506000000020000" pitchFamily="2" charset="0"/>
              </a:rPr>
              <a:t>grijstinten alleen om logo duidelijker te tonen wanneer dit niet duidelijk is</a:t>
            </a:r>
          </a:p>
        </p:txBody>
      </p:sp>
    </p:spTree>
    <p:extLst>
      <p:ext uri="{BB962C8B-B14F-4D97-AF65-F5344CB8AC3E}">
        <p14:creationId xmlns:p14="http://schemas.microsoft.com/office/powerpoint/2010/main" val="332268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0893F3-4D10-4934-9F57-4696A12AF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-33292"/>
            <a:ext cx="12285550" cy="69245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22A608-01E5-4574-90FA-C680C6CD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00BC3F-5E29-47EB-B09C-4D49D738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071"/>
            <a:ext cx="10515600" cy="35098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- Merkvisie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- Merkwaarden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- Merknaam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- Beeldmerk 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- Gebruik, beeldmerk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- Schrijfstijl, lettertype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- Visuele communicatie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33C702BD-F4CB-4B6F-BB68-223154C0E86C}"/>
              </a:ext>
            </a:extLst>
          </p:cNvPr>
          <p:cNvSpPr txBox="1">
            <a:spLocks/>
          </p:cNvSpPr>
          <p:nvPr/>
        </p:nvSpPr>
        <p:spPr>
          <a:xfrm>
            <a:off x="9882872" y="4079875"/>
            <a:ext cx="2208514" cy="61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err="1">
                <a:solidFill>
                  <a:schemeClr val="bg1"/>
                </a:solidFill>
                <a:latin typeface="Righteous" panose="02010506000000020000" pitchFamily="2" charset="0"/>
              </a:rPr>
              <a:t>MusicBox</a:t>
            </a: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33F96-134A-42E3-83C0-ADACE139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4E071-B628-4751-A920-0C595EF5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39C05D-6334-4AEF-9EDD-77100C733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-33292"/>
            <a:ext cx="12285550" cy="6924583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FDE0DF41-5FB9-4427-8A88-58A16AE545BA}"/>
              </a:ext>
            </a:extLst>
          </p:cNvPr>
          <p:cNvSpPr txBox="1">
            <a:spLocks/>
          </p:cNvSpPr>
          <p:nvPr/>
        </p:nvSpPr>
        <p:spPr>
          <a:xfrm>
            <a:off x="9882872" y="4079875"/>
            <a:ext cx="2208514" cy="61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err="1">
                <a:solidFill>
                  <a:schemeClr val="bg1"/>
                </a:solidFill>
                <a:latin typeface="Righteous" panose="02010506000000020000" pitchFamily="2" charset="0"/>
              </a:rPr>
              <a:t>MusicBox</a:t>
            </a: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8A2F03-8245-4CF0-ADF8-00F2B9DC1A3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Merkvisie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24F2E2B-F1E9-469C-A423-905B43F44CD6}"/>
              </a:ext>
            </a:extLst>
          </p:cNvPr>
          <p:cNvSpPr txBox="1">
            <a:spLocks/>
          </p:cNvSpPr>
          <p:nvPr/>
        </p:nvSpPr>
        <p:spPr>
          <a:xfrm>
            <a:off x="838200" y="16740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AA77D-F759-403F-8E7D-28B5D2C7C26E}"/>
              </a:ext>
            </a:extLst>
          </p:cNvPr>
          <p:cNvSpPr txBox="1">
            <a:spLocks/>
          </p:cNvSpPr>
          <p:nvPr/>
        </p:nvSpPr>
        <p:spPr>
          <a:xfrm>
            <a:off x="990600" y="18264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Waarom past de koptelefoon in het toekomstbeeld?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Vernieuwend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Futuristisch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Werkende toekomst functies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Passend en gemaakt voor iedereen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Verstelbaar in meerdere kanten</a:t>
            </a:r>
          </a:p>
        </p:txBody>
      </p:sp>
    </p:spTree>
    <p:extLst>
      <p:ext uri="{BB962C8B-B14F-4D97-AF65-F5344CB8AC3E}">
        <p14:creationId xmlns:p14="http://schemas.microsoft.com/office/powerpoint/2010/main" val="195774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33F96-134A-42E3-83C0-ADACE139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4E071-B628-4751-A920-0C595EF5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39C05D-6334-4AEF-9EDD-77100C733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-33292"/>
            <a:ext cx="12285550" cy="6924583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FDE0DF41-5FB9-4427-8A88-58A16AE545BA}"/>
              </a:ext>
            </a:extLst>
          </p:cNvPr>
          <p:cNvSpPr txBox="1">
            <a:spLocks/>
          </p:cNvSpPr>
          <p:nvPr/>
        </p:nvSpPr>
        <p:spPr>
          <a:xfrm>
            <a:off x="9882872" y="4079875"/>
            <a:ext cx="2208514" cy="61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err="1">
                <a:solidFill>
                  <a:schemeClr val="bg1"/>
                </a:solidFill>
                <a:latin typeface="Righteous" panose="02010506000000020000" pitchFamily="2" charset="0"/>
              </a:rPr>
              <a:t>MusicBox</a:t>
            </a: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8A2F03-8245-4CF0-ADF8-00F2B9DC1A3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Merkwaarden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24F2E2B-F1E9-469C-A423-905B43F44CD6}"/>
              </a:ext>
            </a:extLst>
          </p:cNvPr>
          <p:cNvSpPr txBox="1">
            <a:spLocks/>
          </p:cNvSpPr>
          <p:nvPr/>
        </p:nvSpPr>
        <p:spPr>
          <a:xfrm>
            <a:off x="838200" y="16740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AA77D-F759-403F-8E7D-28B5D2C7C26E}"/>
              </a:ext>
            </a:extLst>
          </p:cNvPr>
          <p:cNvSpPr txBox="1">
            <a:spLocks/>
          </p:cNvSpPr>
          <p:nvPr/>
        </p:nvSpPr>
        <p:spPr>
          <a:xfrm>
            <a:off x="990600" y="18264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Unieke eigenschappen aan het merk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Futuristische blik</a:t>
            </a:r>
            <a:b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</a:br>
            <a:r>
              <a:rPr lang="nl-NL" sz="2000" i="1" dirty="0">
                <a:solidFill>
                  <a:srgbClr val="918F90"/>
                </a:solidFill>
                <a:latin typeface="Righteous" panose="02010506000000020000" pitchFamily="2" charset="0"/>
              </a:rPr>
              <a:t>Futuristische snufjes en futuristische stijl</a:t>
            </a:r>
            <a:endParaRPr lang="nl-NL" i="1" dirty="0">
              <a:solidFill>
                <a:srgbClr val="918F90"/>
              </a:solidFill>
              <a:latin typeface="Righteous" panose="02010506000000020000" pitchFamily="2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Minimalistisch, maar duidelijk</a:t>
            </a:r>
            <a:b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</a:br>
            <a:r>
              <a:rPr lang="nl-NL" sz="2000" i="1" dirty="0">
                <a:solidFill>
                  <a:srgbClr val="918F90"/>
                </a:solidFill>
                <a:latin typeface="Righteous" panose="02010506000000020000" pitchFamily="2" charset="0"/>
              </a:rPr>
              <a:t>Het logo en de naam is erg minimalistisch, maar toch duidelijk wat het is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Brede doelgroep</a:t>
            </a:r>
            <a:b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</a:br>
            <a:r>
              <a:rPr lang="nl-NL" sz="2200" i="1" dirty="0">
                <a:solidFill>
                  <a:srgbClr val="918F90"/>
                </a:solidFill>
                <a:latin typeface="Righteous" panose="02010506000000020000" pitchFamily="2" charset="0"/>
              </a:rPr>
              <a:t>De koptelefoon is zo gemaakt dat het verstelbaar is op meerdere manieren, </a:t>
            </a:r>
            <a:br>
              <a:rPr lang="nl-NL" sz="2200" i="1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sz="2200" i="1" dirty="0">
                <a:solidFill>
                  <a:srgbClr val="918F90"/>
                </a:solidFill>
                <a:latin typeface="Righteous" panose="02010506000000020000" pitchFamily="2" charset="0"/>
              </a:rPr>
              <a:t>hierdoor  is de koptelefoon passend voor iedereen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Duidelijke en brede naam</a:t>
            </a:r>
            <a:b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</a:br>
            <a:r>
              <a:rPr lang="nl-NL" sz="2300" i="1" dirty="0">
                <a:solidFill>
                  <a:srgbClr val="918F90"/>
                </a:solidFill>
                <a:latin typeface="Righteous" panose="02010506000000020000" pitchFamily="2" charset="0"/>
              </a:rPr>
              <a:t>De naam </a:t>
            </a:r>
            <a:r>
              <a:rPr lang="nl-NL" sz="2200" i="1" dirty="0">
                <a:solidFill>
                  <a:srgbClr val="918F90"/>
                </a:solidFill>
                <a:latin typeface="Righteous" panose="02010506000000020000" pitchFamily="2" charset="0"/>
              </a:rPr>
              <a:t>zegt</a:t>
            </a:r>
            <a:r>
              <a:rPr lang="nl-NL" sz="2300" i="1" dirty="0">
                <a:solidFill>
                  <a:srgbClr val="918F90"/>
                </a:solidFill>
                <a:latin typeface="Righteous" panose="02010506000000020000" pitchFamily="2" charset="0"/>
              </a:rPr>
              <a:t> al wat voor producten je kunt verwachten. O</a:t>
            </a:r>
            <a:r>
              <a:rPr lang="nl-NL" sz="2200" i="1" dirty="0">
                <a:solidFill>
                  <a:srgbClr val="918F90"/>
                </a:solidFill>
                <a:latin typeface="Righteous" panose="02010506000000020000" pitchFamily="2" charset="0"/>
              </a:rPr>
              <a:t>ok is de </a:t>
            </a:r>
            <a:br>
              <a:rPr lang="nl-NL" sz="2200" i="1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sz="2200" i="1" dirty="0">
                <a:solidFill>
                  <a:srgbClr val="918F90"/>
                </a:solidFill>
                <a:latin typeface="Righteous" panose="02010506000000020000" pitchFamily="2" charset="0"/>
              </a:rPr>
              <a:t>naam heel breed, want het sluit geen muziekstijl uit, alle muziek telt mee</a:t>
            </a: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1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33F96-134A-42E3-83C0-ADACE139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4E071-B628-4751-A920-0C595EF5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39C05D-6334-4AEF-9EDD-77100C733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-33292"/>
            <a:ext cx="12285550" cy="6924583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FDE0DF41-5FB9-4427-8A88-58A16AE545BA}"/>
              </a:ext>
            </a:extLst>
          </p:cNvPr>
          <p:cNvSpPr txBox="1">
            <a:spLocks/>
          </p:cNvSpPr>
          <p:nvPr/>
        </p:nvSpPr>
        <p:spPr>
          <a:xfrm>
            <a:off x="9882872" y="4079875"/>
            <a:ext cx="2208514" cy="61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err="1">
                <a:solidFill>
                  <a:schemeClr val="bg1"/>
                </a:solidFill>
                <a:latin typeface="Righteous" panose="02010506000000020000" pitchFamily="2" charset="0"/>
              </a:rPr>
              <a:t>MusicBox</a:t>
            </a: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8A2F03-8245-4CF0-ADF8-00F2B9DC1A3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Merknaam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24F2E2B-F1E9-469C-A423-905B43F44CD6}"/>
              </a:ext>
            </a:extLst>
          </p:cNvPr>
          <p:cNvSpPr txBox="1">
            <a:spLocks/>
          </p:cNvSpPr>
          <p:nvPr/>
        </p:nvSpPr>
        <p:spPr>
          <a:xfrm>
            <a:off x="838200" y="16740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AA77D-F759-403F-8E7D-28B5D2C7C26E}"/>
              </a:ext>
            </a:extLst>
          </p:cNvPr>
          <p:cNvSpPr txBox="1">
            <a:spLocks/>
          </p:cNvSpPr>
          <p:nvPr/>
        </p:nvSpPr>
        <p:spPr>
          <a:xfrm>
            <a:off x="990600" y="18264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Wat betekend de naam en waarom deze naam?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918F90"/>
                </a:solidFill>
                <a:latin typeface="Righteous" panose="02010506000000020000" pitchFamily="2" charset="0"/>
              </a:rPr>
              <a:t>De naam betekent muziekboks, de bedoeling van de naam is het duidelijk maken dat het merk producten verkoopt waar muziek uit word afgespeeld, een koptelefoon bijvoorbeeld.</a:t>
            </a:r>
          </a:p>
          <a:p>
            <a:pPr marL="0" indent="0">
              <a:buNone/>
            </a:pPr>
            <a:endParaRPr lang="nl-NL" sz="2400" dirty="0">
              <a:solidFill>
                <a:srgbClr val="918F90"/>
              </a:solidFill>
              <a:latin typeface="Righteous" panose="02010506000000020000" pitchFamily="2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918F90"/>
                </a:solidFill>
                <a:latin typeface="Righteous" panose="02010506000000020000" pitchFamily="2" charset="0"/>
              </a:rPr>
              <a:t>Ook heb ik de naam gekozen omdat de naam een grootte </a:t>
            </a:r>
            <a:br>
              <a:rPr lang="nl-NL" sz="2400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sz="2400" dirty="0">
                <a:solidFill>
                  <a:srgbClr val="918F90"/>
                </a:solidFill>
                <a:latin typeface="Righteous" panose="02010506000000020000" pitchFamily="2" charset="0"/>
              </a:rPr>
              <a:t>doelgroep aantrekt. Muziek is heel breed en iedereen heeft </a:t>
            </a:r>
            <a:br>
              <a:rPr lang="nl-NL" sz="2400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sz="2400" dirty="0">
                <a:solidFill>
                  <a:srgbClr val="918F90"/>
                </a:solidFill>
                <a:latin typeface="Righteous" panose="02010506000000020000" pitchFamily="2" charset="0"/>
              </a:rPr>
              <a:t>ermee te maken</a:t>
            </a:r>
          </a:p>
        </p:txBody>
      </p:sp>
    </p:spTree>
    <p:extLst>
      <p:ext uri="{BB962C8B-B14F-4D97-AF65-F5344CB8AC3E}">
        <p14:creationId xmlns:p14="http://schemas.microsoft.com/office/powerpoint/2010/main" val="418390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33F96-134A-42E3-83C0-ADACE139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4E071-B628-4751-A920-0C595EF5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39C05D-6334-4AEF-9EDD-77100C733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-33292"/>
            <a:ext cx="12285550" cy="6924583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FDE0DF41-5FB9-4427-8A88-58A16AE545BA}"/>
              </a:ext>
            </a:extLst>
          </p:cNvPr>
          <p:cNvSpPr txBox="1">
            <a:spLocks/>
          </p:cNvSpPr>
          <p:nvPr/>
        </p:nvSpPr>
        <p:spPr>
          <a:xfrm>
            <a:off x="9882872" y="4079875"/>
            <a:ext cx="2208514" cy="61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err="1">
                <a:solidFill>
                  <a:schemeClr val="bg1"/>
                </a:solidFill>
                <a:latin typeface="Righteous" panose="02010506000000020000" pitchFamily="2" charset="0"/>
              </a:rPr>
              <a:t>MusicBox</a:t>
            </a: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8A2F03-8245-4CF0-ADF8-00F2B9DC1A3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Beeldmerk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24F2E2B-F1E9-469C-A423-905B43F44CD6}"/>
              </a:ext>
            </a:extLst>
          </p:cNvPr>
          <p:cNvSpPr txBox="1">
            <a:spLocks/>
          </p:cNvSpPr>
          <p:nvPr/>
        </p:nvSpPr>
        <p:spPr>
          <a:xfrm>
            <a:off x="838200" y="16740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AA77D-F759-403F-8E7D-28B5D2C7C26E}"/>
              </a:ext>
            </a:extLst>
          </p:cNvPr>
          <p:cNvSpPr txBox="1">
            <a:spLocks/>
          </p:cNvSpPr>
          <p:nvPr/>
        </p:nvSpPr>
        <p:spPr>
          <a:xfrm>
            <a:off x="990600" y="18264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Hoe ziet het beeldmerk eruit?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In het logo zie je de naam terug. Het logo heeft volumebalken die omringt zijn met een rand. Deze rand is te vergelijken met een doos. Muziek in een doos, vandaar ‘</a:t>
            </a:r>
            <a:r>
              <a:rPr lang="nl-NL" dirty="0" err="1">
                <a:solidFill>
                  <a:srgbClr val="918F90"/>
                </a:solidFill>
                <a:latin typeface="Righteous" panose="02010506000000020000" pitchFamily="2" charset="0"/>
              </a:rPr>
              <a:t>MusicBox</a:t>
            </a: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’.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Het logo is strak en minimalistisch maar je kunt er toch veel dingen in zien. Naast muziek- balken kun je er ook het ‘rock gebaar’ in terug</a:t>
            </a:r>
            <a:b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vinden, kun je een familie zien (vader , kind, en moeder) </a:t>
            </a:r>
            <a:b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en je kunt er een smiley in zien.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Het logo straalt naast muziek dus ook meerdere</a:t>
            </a:r>
            <a:b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betekenissen uit, het aantal betekenissen wordt ook weer</a:t>
            </a:r>
            <a:b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dirty="0">
                <a:solidFill>
                  <a:srgbClr val="918F90"/>
                </a:solidFill>
                <a:latin typeface="Righteous" panose="02010506000000020000" pitchFamily="2" charset="0"/>
              </a:rPr>
              <a:t>gekoppeld aan de brede doelgroep.</a:t>
            </a:r>
            <a:b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</a:br>
            <a:endParaRPr lang="nl-NL" u="sng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16E1B700-541B-4F54-A751-F244E101C497}"/>
              </a:ext>
            </a:extLst>
          </p:cNvPr>
          <p:cNvSpPr/>
          <p:nvPr/>
        </p:nvSpPr>
        <p:spPr>
          <a:xfrm rot="2739461">
            <a:off x="8459512" y="4023261"/>
            <a:ext cx="1376409" cy="497611"/>
          </a:xfrm>
          <a:prstGeom prst="rightArrow">
            <a:avLst>
              <a:gd name="adj1" fmla="val 50000"/>
              <a:gd name="adj2" fmla="val 88739"/>
            </a:avLst>
          </a:prstGeom>
          <a:solidFill>
            <a:srgbClr val="918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223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33F96-134A-42E3-83C0-ADACE139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4E071-B628-4751-A920-0C595EF5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39C05D-6334-4AEF-9EDD-77100C733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-33292"/>
            <a:ext cx="12285550" cy="6924583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FDE0DF41-5FB9-4427-8A88-58A16AE545BA}"/>
              </a:ext>
            </a:extLst>
          </p:cNvPr>
          <p:cNvSpPr txBox="1">
            <a:spLocks/>
          </p:cNvSpPr>
          <p:nvPr/>
        </p:nvSpPr>
        <p:spPr>
          <a:xfrm>
            <a:off x="9882872" y="4079875"/>
            <a:ext cx="2208514" cy="61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err="1">
                <a:solidFill>
                  <a:schemeClr val="bg1"/>
                </a:solidFill>
                <a:latin typeface="Righteous" panose="02010506000000020000" pitchFamily="2" charset="0"/>
              </a:rPr>
              <a:t>MusicBox</a:t>
            </a: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8A2F03-8245-4CF0-ADF8-00F2B9DC1A3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Beeldmerk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24F2E2B-F1E9-469C-A423-905B43F44CD6}"/>
              </a:ext>
            </a:extLst>
          </p:cNvPr>
          <p:cNvSpPr txBox="1">
            <a:spLocks/>
          </p:cNvSpPr>
          <p:nvPr/>
        </p:nvSpPr>
        <p:spPr>
          <a:xfrm>
            <a:off x="838200" y="16740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AA77D-F759-403F-8E7D-28B5D2C7C26E}"/>
              </a:ext>
            </a:extLst>
          </p:cNvPr>
          <p:cNvSpPr txBox="1">
            <a:spLocks/>
          </p:cNvSpPr>
          <p:nvPr/>
        </p:nvSpPr>
        <p:spPr>
          <a:xfrm>
            <a:off x="990600" y="18264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u="sng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04A9D02-96CA-4536-847D-6566723F0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9" t="16311" r="39491" b="34498"/>
          <a:stretch/>
        </p:blipFill>
        <p:spPr>
          <a:xfrm>
            <a:off x="4846877" y="1325148"/>
            <a:ext cx="3487975" cy="3272667"/>
          </a:xfrm>
          <a:prstGeom prst="rect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DA35CC3E-4A34-4416-85E3-CA1C6FA3B018}"/>
              </a:ext>
            </a:extLst>
          </p:cNvPr>
          <p:cNvSpPr/>
          <p:nvPr/>
        </p:nvSpPr>
        <p:spPr>
          <a:xfrm rot="13523090">
            <a:off x="8459512" y="4023261"/>
            <a:ext cx="1376409" cy="497611"/>
          </a:xfrm>
          <a:prstGeom prst="rightArrow">
            <a:avLst>
              <a:gd name="adj1" fmla="val 50000"/>
              <a:gd name="adj2" fmla="val 88739"/>
            </a:avLst>
          </a:prstGeom>
          <a:solidFill>
            <a:srgbClr val="918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285BDCA8-085C-406A-BC69-680DC3532CF3}"/>
              </a:ext>
            </a:extLst>
          </p:cNvPr>
          <p:cNvSpPr txBox="1">
            <a:spLocks/>
          </p:cNvSpPr>
          <p:nvPr/>
        </p:nvSpPr>
        <p:spPr>
          <a:xfrm>
            <a:off x="1143000" y="19788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  <a:t>Maten</a:t>
            </a:r>
          </a:p>
          <a:p>
            <a:pPr marL="0" indent="0">
              <a:buNone/>
            </a:pPr>
            <a: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  <a:t>- Het middelste volumeblok </a:t>
            </a:r>
            <a:b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  <a:t>is 3x3 blokjes in het raster, </a:t>
            </a:r>
            <a:b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  <a:t>de afmetingen van het </a:t>
            </a:r>
            <a:b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  <a:t>aangegeven raster blijft </a:t>
            </a:r>
            <a:b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  <a:t>altijd, zodra het middelste </a:t>
            </a:r>
            <a:b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  <a:t>blokje groter is gaat de </a:t>
            </a:r>
            <a:b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  <a:t>rest van het logo met de </a:t>
            </a:r>
            <a:b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</a:br>
            <a:r>
              <a:rPr lang="nl-NL" sz="2200" dirty="0">
                <a:solidFill>
                  <a:srgbClr val="918F90"/>
                </a:solidFill>
                <a:latin typeface="Righteous" panose="02010506000000020000" pitchFamily="2" charset="0"/>
              </a:rPr>
              <a:t>zelfde schaal mee</a:t>
            </a:r>
            <a:br>
              <a:rPr lang="nl-NL" u="sng" dirty="0">
                <a:solidFill>
                  <a:schemeClr val="bg1"/>
                </a:solidFill>
                <a:latin typeface="Righteous" panose="02010506000000020000" pitchFamily="2" charset="0"/>
              </a:rPr>
            </a:br>
            <a:endParaRPr lang="nl-NL" u="sng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5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33F96-134A-42E3-83C0-ADACE139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4E071-B628-4751-A920-0C595EF5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39C05D-6334-4AEF-9EDD-77100C733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-33292"/>
            <a:ext cx="12285550" cy="6924583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FDE0DF41-5FB9-4427-8A88-58A16AE545BA}"/>
              </a:ext>
            </a:extLst>
          </p:cNvPr>
          <p:cNvSpPr txBox="1">
            <a:spLocks/>
          </p:cNvSpPr>
          <p:nvPr/>
        </p:nvSpPr>
        <p:spPr>
          <a:xfrm>
            <a:off x="9882872" y="4079875"/>
            <a:ext cx="2208514" cy="61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err="1">
                <a:solidFill>
                  <a:schemeClr val="bg1"/>
                </a:solidFill>
                <a:latin typeface="Righteous" panose="02010506000000020000" pitchFamily="2" charset="0"/>
              </a:rPr>
              <a:t>MusicBox</a:t>
            </a: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8A2F03-8245-4CF0-ADF8-00F2B9DC1A3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u="sng" dirty="0">
                <a:solidFill>
                  <a:srgbClr val="918F90"/>
                </a:solidFill>
                <a:latin typeface="Righteous" panose="02010506000000020000" pitchFamily="2" charset="0"/>
              </a:rPr>
              <a:t>Beeldmerk gebruik </a:t>
            </a:r>
            <a:r>
              <a:rPr lang="nl-NL" sz="2800" dirty="0">
                <a:solidFill>
                  <a:schemeClr val="bg1"/>
                </a:solidFill>
                <a:latin typeface="Righteous" panose="02010506000000020000" pitchFamily="2" charset="0"/>
              </a:rPr>
              <a:t>(wat mag niet)</a:t>
            </a: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24F2E2B-F1E9-469C-A423-905B43F44CD6}"/>
              </a:ext>
            </a:extLst>
          </p:cNvPr>
          <p:cNvSpPr txBox="1">
            <a:spLocks/>
          </p:cNvSpPr>
          <p:nvPr/>
        </p:nvSpPr>
        <p:spPr>
          <a:xfrm>
            <a:off x="838200" y="16740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AA77D-F759-403F-8E7D-28B5D2C7C26E}"/>
              </a:ext>
            </a:extLst>
          </p:cNvPr>
          <p:cNvSpPr txBox="1">
            <a:spLocks/>
          </p:cNvSpPr>
          <p:nvPr/>
        </p:nvSpPr>
        <p:spPr>
          <a:xfrm>
            <a:off x="990600" y="18264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u="sng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8DFCC67-6003-435F-B9BD-3A0D48BFC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02" t="16311" r="39854" b="34239"/>
          <a:stretch/>
        </p:blipFill>
        <p:spPr>
          <a:xfrm>
            <a:off x="1083035" y="2089105"/>
            <a:ext cx="2580189" cy="2514368"/>
          </a:xfrm>
          <a:prstGeom prst="rect">
            <a:avLst/>
          </a:prstGeom>
        </p:spPr>
      </p:pic>
      <p:sp>
        <p:nvSpPr>
          <p:cNvPr id="12" name="Vermenigvuldigingsteken 11">
            <a:extLst>
              <a:ext uri="{FF2B5EF4-FFF2-40B4-BE49-F238E27FC236}">
                <a16:creationId xmlns:a16="http://schemas.microsoft.com/office/drawing/2014/main" id="{6EE7253D-8320-4FD6-B278-E170EEE055F4}"/>
              </a:ext>
            </a:extLst>
          </p:cNvPr>
          <p:cNvSpPr/>
          <p:nvPr/>
        </p:nvSpPr>
        <p:spPr>
          <a:xfrm>
            <a:off x="3079991" y="3963879"/>
            <a:ext cx="929389" cy="94187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5784BE0-7BC6-480E-A0F1-7D4B25DF82B8}"/>
              </a:ext>
            </a:extLst>
          </p:cNvPr>
          <p:cNvSpPr txBox="1"/>
          <p:nvPr/>
        </p:nvSpPr>
        <p:spPr>
          <a:xfrm>
            <a:off x="1073803" y="4565888"/>
            <a:ext cx="217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Balken omwisselen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F6B13ED-6532-41CF-AD91-40E3AC94EB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22" t="18900" r="42622" b="33422"/>
          <a:stretch/>
        </p:blipFill>
        <p:spPr>
          <a:xfrm>
            <a:off x="3899944" y="2069378"/>
            <a:ext cx="2510408" cy="2479216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23DB2A28-FADB-412E-BCA3-3BAC1D28D9DE}"/>
              </a:ext>
            </a:extLst>
          </p:cNvPr>
          <p:cNvSpPr txBox="1"/>
          <p:nvPr/>
        </p:nvSpPr>
        <p:spPr>
          <a:xfrm>
            <a:off x="3912454" y="4527788"/>
            <a:ext cx="153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Spiegelbeeld</a:t>
            </a:r>
          </a:p>
        </p:txBody>
      </p:sp>
      <p:sp>
        <p:nvSpPr>
          <p:cNvPr id="16" name="Vermenigvuldigingsteken 15">
            <a:extLst>
              <a:ext uri="{FF2B5EF4-FFF2-40B4-BE49-F238E27FC236}">
                <a16:creationId xmlns:a16="http://schemas.microsoft.com/office/drawing/2014/main" id="{F5A4FE99-27BE-4E40-9E2B-9232A64BA528}"/>
              </a:ext>
            </a:extLst>
          </p:cNvPr>
          <p:cNvSpPr/>
          <p:nvPr/>
        </p:nvSpPr>
        <p:spPr>
          <a:xfrm>
            <a:off x="5783705" y="3919616"/>
            <a:ext cx="929389" cy="94187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D8BE946-CA86-4BD0-9C8B-24205DF58B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74" t="18900" r="42621" b="33422"/>
          <a:stretch/>
        </p:blipFill>
        <p:spPr>
          <a:xfrm flipH="1">
            <a:off x="6690496" y="2081182"/>
            <a:ext cx="2517036" cy="2479216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9817911D-E3BA-4E6F-86C2-2F43839F3F74}"/>
              </a:ext>
            </a:extLst>
          </p:cNvPr>
          <p:cNvSpPr txBox="1"/>
          <p:nvPr/>
        </p:nvSpPr>
        <p:spPr>
          <a:xfrm>
            <a:off x="6654545" y="4527788"/>
            <a:ext cx="2300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Kleuren omwisselen</a:t>
            </a:r>
            <a:b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</a:br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(of andere kleuren)</a:t>
            </a:r>
          </a:p>
        </p:txBody>
      </p:sp>
      <p:sp>
        <p:nvSpPr>
          <p:cNvPr id="19" name="Vermenigvuldigingsteken 18">
            <a:extLst>
              <a:ext uri="{FF2B5EF4-FFF2-40B4-BE49-F238E27FC236}">
                <a16:creationId xmlns:a16="http://schemas.microsoft.com/office/drawing/2014/main" id="{88C6695A-7BC9-4B5B-ACA5-10DF85733402}"/>
              </a:ext>
            </a:extLst>
          </p:cNvPr>
          <p:cNvSpPr/>
          <p:nvPr/>
        </p:nvSpPr>
        <p:spPr>
          <a:xfrm>
            <a:off x="8612770" y="3948297"/>
            <a:ext cx="929389" cy="94187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40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33F96-134A-42E3-83C0-ADACE139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4E071-B628-4751-A920-0C595EF5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39C05D-6334-4AEF-9EDD-77100C733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" y="-33292"/>
            <a:ext cx="12285550" cy="6924583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FDE0DF41-5FB9-4427-8A88-58A16AE545BA}"/>
              </a:ext>
            </a:extLst>
          </p:cNvPr>
          <p:cNvSpPr txBox="1">
            <a:spLocks/>
          </p:cNvSpPr>
          <p:nvPr/>
        </p:nvSpPr>
        <p:spPr>
          <a:xfrm>
            <a:off x="9882872" y="4079875"/>
            <a:ext cx="2208514" cy="61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err="1">
                <a:solidFill>
                  <a:schemeClr val="bg1"/>
                </a:solidFill>
                <a:latin typeface="Righteous" panose="02010506000000020000" pitchFamily="2" charset="0"/>
              </a:rPr>
              <a:t>MusicBox</a:t>
            </a: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68A2F03-8245-4CF0-ADF8-00F2B9DC1A3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u="sng" dirty="0">
                <a:solidFill>
                  <a:srgbClr val="918F90"/>
                </a:solidFill>
                <a:latin typeface="Righteous" panose="02010506000000020000" pitchFamily="2" charset="0"/>
              </a:rPr>
              <a:t>Beeldmerk gebruik </a:t>
            </a:r>
            <a:r>
              <a:rPr lang="nl-NL" sz="2800" dirty="0">
                <a:solidFill>
                  <a:schemeClr val="bg1"/>
                </a:solidFill>
                <a:latin typeface="Righteous" panose="02010506000000020000" pitchFamily="2" charset="0"/>
              </a:rPr>
              <a:t>(wat mag wel)</a:t>
            </a: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24F2E2B-F1E9-469C-A423-905B43F44CD6}"/>
              </a:ext>
            </a:extLst>
          </p:cNvPr>
          <p:cNvSpPr txBox="1">
            <a:spLocks/>
          </p:cNvSpPr>
          <p:nvPr/>
        </p:nvSpPr>
        <p:spPr>
          <a:xfrm>
            <a:off x="838200" y="16740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AA77D-F759-403F-8E7D-28B5D2C7C26E}"/>
              </a:ext>
            </a:extLst>
          </p:cNvPr>
          <p:cNvSpPr txBox="1">
            <a:spLocks/>
          </p:cNvSpPr>
          <p:nvPr/>
        </p:nvSpPr>
        <p:spPr>
          <a:xfrm>
            <a:off x="990600" y="1826471"/>
            <a:ext cx="10515600" cy="350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u="sng" dirty="0">
              <a:solidFill>
                <a:schemeClr val="bg1"/>
              </a:solidFill>
              <a:latin typeface="Righteous" panose="02010506000000020000" pitchFamily="2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5784BE0-7BC6-480E-A0F1-7D4B25DF82B8}"/>
              </a:ext>
            </a:extLst>
          </p:cNvPr>
          <p:cNvSpPr txBox="1"/>
          <p:nvPr/>
        </p:nvSpPr>
        <p:spPr>
          <a:xfrm>
            <a:off x="1073803" y="4565888"/>
            <a:ext cx="124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Vergroten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F6B13ED-6532-41CF-AD91-40E3AC94E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22" t="18900" r="42622" b="33422"/>
          <a:stretch/>
        </p:blipFill>
        <p:spPr>
          <a:xfrm>
            <a:off x="3899944" y="2069378"/>
            <a:ext cx="2510408" cy="2479216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23DB2A28-FADB-412E-BCA3-3BAC1D28D9DE}"/>
              </a:ext>
            </a:extLst>
          </p:cNvPr>
          <p:cNvSpPr txBox="1"/>
          <p:nvPr/>
        </p:nvSpPr>
        <p:spPr>
          <a:xfrm>
            <a:off x="3912454" y="4527788"/>
            <a:ext cx="151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Kleur keuzes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817911D-E3BA-4E6F-86C2-2F43839F3F74}"/>
              </a:ext>
            </a:extLst>
          </p:cNvPr>
          <p:cNvSpPr txBox="1"/>
          <p:nvPr/>
        </p:nvSpPr>
        <p:spPr>
          <a:xfrm>
            <a:off x="6654545" y="4527788"/>
            <a:ext cx="157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Righteous" panose="02010506000000020000" pitchFamily="2" charset="0"/>
              </a:rPr>
              <a:t>Naam in logo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7042348-510D-433E-956F-2DC49CDA43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90" t="19676" r="40801" b="31521"/>
          <a:stretch/>
        </p:blipFill>
        <p:spPr>
          <a:xfrm>
            <a:off x="1034218" y="2089105"/>
            <a:ext cx="2574883" cy="251153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70D3D4B-862A-46EA-83ED-52E23BED2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90" t="19676" r="40801" b="31521"/>
          <a:stretch/>
        </p:blipFill>
        <p:spPr>
          <a:xfrm>
            <a:off x="1020341" y="2731061"/>
            <a:ext cx="1907250" cy="186032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B63A6D07-61B5-4ED7-AF72-C2F19AB690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90" t="19676" r="40801" b="31521"/>
          <a:stretch/>
        </p:blipFill>
        <p:spPr>
          <a:xfrm>
            <a:off x="1020341" y="3418270"/>
            <a:ext cx="1209956" cy="1180188"/>
          </a:xfrm>
          <a:prstGeom prst="rect">
            <a:avLst/>
          </a:prstGeom>
        </p:spPr>
      </p:pic>
      <p:sp>
        <p:nvSpPr>
          <p:cNvPr id="12" name="Vermenigvuldigingsteken 11">
            <a:extLst>
              <a:ext uri="{FF2B5EF4-FFF2-40B4-BE49-F238E27FC236}">
                <a16:creationId xmlns:a16="http://schemas.microsoft.com/office/drawing/2014/main" id="{6EE7253D-8320-4FD6-B278-E170EEE055F4}"/>
              </a:ext>
            </a:extLst>
          </p:cNvPr>
          <p:cNvSpPr/>
          <p:nvPr/>
        </p:nvSpPr>
        <p:spPr>
          <a:xfrm rot="18904072">
            <a:off x="2966978" y="1624705"/>
            <a:ext cx="929389" cy="941879"/>
          </a:xfrm>
          <a:prstGeom prst="mathMultiply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474DE360-FD00-4B9B-AD9D-CD5F4D5560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367" t="19937" r="40071" b="31716"/>
          <a:stretch/>
        </p:blipFill>
        <p:spPr>
          <a:xfrm>
            <a:off x="3894557" y="2069378"/>
            <a:ext cx="2512599" cy="2496509"/>
          </a:xfrm>
          <a:prstGeom prst="rect">
            <a:avLst/>
          </a:prstGeom>
        </p:spPr>
      </p:pic>
      <p:sp>
        <p:nvSpPr>
          <p:cNvPr id="23" name="Vermenigvuldigingsteken 22">
            <a:extLst>
              <a:ext uri="{FF2B5EF4-FFF2-40B4-BE49-F238E27FC236}">
                <a16:creationId xmlns:a16="http://schemas.microsoft.com/office/drawing/2014/main" id="{61029757-77AA-46B3-BCCF-60DBF106B48B}"/>
              </a:ext>
            </a:extLst>
          </p:cNvPr>
          <p:cNvSpPr/>
          <p:nvPr/>
        </p:nvSpPr>
        <p:spPr>
          <a:xfrm rot="18904072">
            <a:off x="5756123" y="1612174"/>
            <a:ext cx="929389" cy="941879"/>
          </a:xfrm>
          <a:prstGeom prst="mathMultiply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EA5FC50C-1865-4A46-8139-0A23ED413C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73" t="20707" r="41018" b="31521"/>
          <a:stretch/>
        </p:blipFill>
        <p:spPr>
          <a:xfrm>
            <a:off x="6757913" y="2090099"/>
            <a:ext cx="2477156" cy="2455066"/>
          </a:xfrm>
          <a:prstGeom prst="rect">
            <a:avLst/>
          </a:prstGeom>
        </p:spPr>
      </p:pic>
      <p:sp>
        <p:nvSpPr>
          <p:cNvPr id="25" name="Vermenigvuldigingsteken 24">
            <a:extLst>
              <a:ext uri="{FF2B5EF4-FFF2-40B4-BE49-F238E27FC236}">
                <a16:creationId xmlns:a16="http://schemas.microsoft.com/office/drawing/2014/main" id="{7EC3F741-C8AF-43A3-96C2-43543E290753}"/>
              </a:ext>
            </a:extLst>
          </p:cNvPr>
          <p:cNvSpPr/>
          <p:nvPr/>
        </p:nvSpPr>
        <p:spPr>
          <a:xfrm rot="18904072">
            <a:off x="8558857" y="1640067"/>
            <a:ext cx="929389" cy="941879"/>
          </a:xfrm>
          <a:prstGeom prst="mathMultiply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9485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575</Words>
  <Application>Microsoft Office PowerPoint</Application>
  <PresentationFormat>Breedbeeld</PresentationFormat>
  <Paragraphs>72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Righteous</vt:lpstr>
      <vt:lpstr>Wingdings</vt:lpstr>
      <vt:lpstr>Kantoorthema</vt:lpstr>
      <vt:lpstr>Brand Manual</vt:lpstr>
      <vt:lpstr>Inleiding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Manual</dc:title>
  <dc:creator>Julian Jacobs</dc:creator>
  <cp:lastModifiedBy>Julian Jacobs</cp:lastModifiedBy>
  <cp:revision>21</cp:revision>
  <dcterms:created xsi:type="dcterms:W3CDTF">2020-06-09T09:10:35Z</dcterms:created>
  <dcterms:modified xsi:type="dcterms:W3CDTF">2020-06-14T14:00:56Z</dcterms:modified>
</cp:coreProperties>
</file>